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9" r:id="rId8"/>
    <p:sldId id="272" r:id="rId9"/>
    <p:sldId id="274" r:id="rId10"/>
    <p:sldId id="275" r:id="rId11"/>
    <p:sldId id="277" r:id="rId12"/>
    <p:sldId id="278" r:id="rId13"/>
    <p:sldId id="281" r:id="rId14"/>
    <p:sldId id="313" r:id="rId15"/>
    <p:sldId id="307" r:id="rId16"/>
    <p:sldId id="315" r:id="rId17"/>
    <p:sldId id="316" r:id="rId18"/>
    <p:sldId id="317" r:id="rId19"/>
    <p:sldId id="290" r:id="rId20"/>
    <p:sldId id="291" r:id="rId21"/>
    <p:sldId id="292" r:id="rId22"/>
    <p:sldId id="294" r:id="rId23"/>
    <p:sldId id="306" r:id="rId24"/>
    <p:sldId id="301" r:id="rId25"/>
    <p:sldId id="299" r:id="rId26"/>
    <p:sldId id="295" r:id="rId27"/>
    <p:sldId id="296" r:id="rId28"/>
    <p:sldId id="304" r:id="rId29"/>
    <p:sldId id="297" r:id="rId30"/>
    <p:sldId id="305" r:id="rId31"/>
    <p:sldId id="308" r:id="rId32"/>
    <p:sldId id="309" r:id="rId3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306" y="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6D178-8780-49EB-A784-639D06935632}" type="datetimeFigureOut">
              <a:rPr lang="pt-BR" smtClean="0"/>
              <a:pPr/>
              <a:t>02/11/2014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DC050-5176-4EFE-9B11-1874F0E668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dirty="0">
                <a:latin typeface="Times New Roman" pitchFamily="18" charset="0"/>
                <a:cs typeface="Times New Roman" pitchFamily="18" charset="0"/>
              </a:rPr>
            </a:b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pt-BR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dirty="0">
                <a:latin typeface="Times New Roman" pitchFamily="18" charset="0"/>
                <a:cs typeface="Times New Roman" pitchFamily="18" charset="0"/>
              </a:rPr>
            </a:b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dirty="0">
                <a:latin typeface="Times New Roman" pitchFamily="18" charset="0"/>
                <a:cs typeface="Times New Roman" pitchFamily="18" charset="0"/>
              </a:rPr>
            </a:br>
            <a:r>
              <a:rPr lang="pt-BR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2700" dirty="0">
                <a:latin typeface="Times New Roman" pitchFamily="18" charset="0"/>
                <a:cs typeface="Times New Roman" pitchFamily="18" charset="0"/>
              </a:rPr>
            </a:br>
            <a:endParaRPr lang="pt-BR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1412776"/>
            <a:ext cx="6400800" cy="4226024"/>
          </a:xfrm>
        </p:spPr>
        <p:txBody>
          <a:bodyPr>
            <a:normAutofit/>
          </a:bodyPr>
          <a:lstStyle/>
          <a:p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SEMINÁRIO INTERNAC IONAL</a:t>
            </a:r>
          </a:p>
          <a:p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POLÍTICAS TERRITORIAIS E POBREZA NO CAMPO E NA CIDADE.</a:t>
            </a:r>
          </a:p>
          <a:p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CPDA/UFRRJ</a:t>
            </a:r>
          </a:p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Rio de Janeiro, 4-5 de novembro de 2014. 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dirty="0"/>
          </a:p>
          <a:p>
            <a:pPr algn="ctr">
              <a:buNone/>
            </a:pPr>
            <a:r>
              <a:rPr lang="pt-BR" sz="2800" dirty="0" smtClean="0"/>
              <a:t>MESA REDONDA 4. </a:t>
            </a:r>
          </a:p>
          <a:p>
            <a:pPr algn="ctr">
              <a:buNone/>
            </a:pPr>
            <a:endParaRPr lang="pt-BR" sz="2800" dirty="0" smtClean="0"/>
          </a:p>
          <a:p>
            <a:pPr algn="ctr">
              <a:buNone/>
            </a:pPr>
            <a:r>
              <a:rPr lang="pt-BR" sz="2800" dirty="0" smtClean="0"/>
              <a:t>AGRICULTURA FAMILIAR  E DINÂMICAS RURAIS: </a:t>
            </a:r>
          </a:p>
          <a:p>
            <a:pPr algn="ctr">
              <a:buNone/>
            </a:pPr>
            <a:r>
              <a:rPr lang="pt-BR" sz="2800" dirty="0" smtClean="0"/>
              <a:t>TERRITÓRIOS DE INTEGRAÇÃO, EXCLUSÃO, POBREZA E DINÂMICAS TERRITORIAIS</a:t>
            </a:r>
          </a:p>
          <a:p>
            <a:pPr algn="ctr"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2000" dirty="0" smtClean="0">
                <a:latin typeface="Times New Roman" pitchFamily="18" charset="0"/>
                <a:cs typeface="Times New Roman" pitchFamily="18" charset="0"/>
              </a:rPr>
            </a:br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  <a:p>
            <a:pPr algn="ctr">
              <a:buNone/>
            </a:pPr>
            <a:r>
              <a:rPr lang="pt-BR" b="1" dirty="0" smtClean="0">
                <a:latin typeface="Times New Roman" pitchFamily="18" charset="0"/>
                <a:cs typeface="Times New Roman" pitchFamily="18" charset="0"/>
              </a:rPr>
              <a:t>FRANJA PERIFÉRICA", "POBRES DO CAMPO", "CAMPONESES": DILEMAS DA INCLUSÃO SOCIAL DOS PEQUENOS AGRICULTORES FAMILIARES.</a:t>
            </a:r>
            <a:endParaRPr lang="pt-B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t-BR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t-B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t-BR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Maria de Nazareth </a:t>
            </a:r>
            <a:r>
              <a:rPr lang="pt-BR" dirty="0" err="1" smtClean="0">
                <a:latin typeface="Times New Roman" pitchFamily="18" charset="0"/>
                <a:cs typeface="Times New Roman" pitchFamily="18" charset="0"/>
              </a:rPr>
              <a:t>Baudel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 Wanderley</a:t>
            </a:r>
            <a:br>
              <a:rPr lang="pt-BR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Professora aposentada da UNICAMP; professora colaboradora do PPGS/UFPE. Bolsista do CNPq.</a:t>
            </a:r>
            <a:endParaRPr lang="pt-B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Pequenos agricultores familiares: parcela dos </a:t>
            </a:r>
            <a:r>
              <a:rPr lang="pt-BR" dirty="0"/>
              <a:t>agricultores </a:t>
            </a:r>
            <a:r>
              <a:rPr lang="pt-BR" dirty="0" smtClean="0"/>
              <a:t>familiares que </a:t>
            </a:r>
            <a:r>
              <a:rPr lang="pt-BR" dirty="0"/>
              <a:t>dispõe </a:t>
            </a:r>
            <a:r>
              <a:rPr lang="pt-BR" dirty="0" smtClean="0"/>
              <a:t>dos mais </a:t>
            </a:r>
            <a:r>
              <a:rPr lang="pt-BR" dirty="0"/>
              <a:t>precários recursos produtivos e cujos indicadores econômicos e sociais os situam nas escalas inferiores das estatísticas agrícolas brasileiras. </a:t>
            </a:r>
            <a:endParaRPr lang="pt-BR" dirty="0" smtClean="0"/>
          </a:p>
          <a:p>
            <a:pPr algn="just">
              <a:buNone/>
            </a:pPr>
            <a:endParaRPr lang="pt-BR" dirty="0"/>
          </a:p>
          <a:p>
            <a:pPr algn="just">
              <a:buNone/>
            </a:pPr>
            <a:r>
              <a:rPr lang="pt-BR" dirty="0"/>
              <a:t>N</a:t>
            </a:r>
            <a:r>
              <a:rPr lang="pt-BR" dirty="0" smtClean="0"/>
              <a:t>ão </a:t>
            </a:r>
            <a:r>
              <a:rPr lang="pt-BR" dirty="0"/>
              <a:t>considero que todos os agricultores familiares sejam pequenos, embora tenha consciência de que, no Brasil, todos eles sofrem, em graus e sob formas distintas, </a:t>
            </a:r>
            <a:r>
              <a:rPr lang="pt-BR" b="1" dirty="0"/>
              <a:t>o bloqueio de suas potencialidades</a:t>
            </a:r>
            <a:r>
              <a:rPr lang="pt-BR" dirty="0"/>
              <a:t>, gerado pelas forças dominantes na agricultura, no meio rural e no conjunto da sociedade brasileira. 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Quatro partes: 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Exclusão </a:t>
            </a:r>
            <a:r>
              <a:rPr lang="pt-BR" sz="2800" dirty="0">
                <a:latin typeface="Times New Roman" pitchFamily="18" charset="0"/>
                <a:cs typeface="Times New Roman" pitchFamily="18" charset="0"/>
              </a:rPr>
              <a:t>Social e Pobreza: para além da quantidade de </a:t>
            </a: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dinheiro; </a:t>
            </a:r>
          </a:p>
          <a:p>
            <a:pPr marL="514350" indent="-514350">
              <a:buNone/>
            </a:pPr>
            <a:endParaRPr lang="pt-BR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2. Agricultores </a:t>
            </a:r>
            <a:r>
              <a:rPr lang="pt-BR" sz="2800" dirty="0">
                <a:latin typeface="Times New Roman" pitchFamily="18" charset="0"/>
                <a:cs typeface="Times New Roman" pitchFamily="18" charset="0"/>
              </a:rPr>
              <a:t>“desnecessários”: a “franja periférica” dos agricultores </a:t>
            </a: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familiares;</a:t>
            </a:r>
          </a:p>
          <a:p>
            <a:pPr>
              <a:buNone/>
            </a:pPr>
            <a:endParaRPr lang="pt-BR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pt-BR" sz="2800" dirty="0">
                <a:latin typeface="Times New Roman" pitchFamily="18" charset="0"/>
                <a:cs typeface="Times New Roman" pitchFamily="18" charset="0"/>
              </a:rPr>
              <a:t>Os “pobres do campo” nos  Programas de Desenvolvimento </a:t>
            </a: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Territorial;  </a:t>
            </a:r>
          </a:p>
          <a:p>
            <a:pPr>
              <a:buNone/>
            </a:pPr>
            <a:endParaRPr lang="pt-BR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4. A </a:t>
            </a:r>
            <a:r>
              <a:rPr lang="pt-BR" sz="2800" dirty="0">
                <a:latin typeface="Times New Roman" pitchFamily="18" charset="0"/>
                <a:cs typeface="Times New Roman" pitchFamily="18" charset="0"/>
              </a:rPr>
              <a:t>afirmação de uma agricultura </a:t>
            </a: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camponesa. </a:t>
            </a:r>
            <a:endParaRPr lang="pt-BR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t-BR" b="1" dirty="0" smtClean="0"/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1. Exclusão Social e Pobreza: para além da quantidade de dinheiro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t-BR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exclusão social carrega diversas significações. </a:t>
            </a:r>
            <a:endParaRPr lang="pt-BR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um ponto de vista mais geral, esse processo </a:t>
            </a: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expressa a </a:t>
            </a: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forma como o capitalismo incorpora, de modo profundamente negativo, as classes e grupos subalternos à sua lógica de reprodução. </a:t>
            </a:r>
            <a:endParaRPr lang="pt-BR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pt-BR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	“A sociedade capitalista desenraiza, exclui para incluir, incluir de outro modo, segundo suas próprias regras, segundo sua própria lógica. O problema está justamente nessa inclusão”. </a:t>
            </a:r>
          </a:p>
          <a:p>
            <a:pPr algn="r">
              <a:buNone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(MARTINS, 1997, p. 32</a:t>
            </a: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pt-BR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pt-B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	No mundo rural brasileiro, a modernização da agricultura tornou </a:t>
            </a:r>
            <a:r>
              <a:rPr lang="pt-BR" sz="9600" b="1" dirty="0" smtClean="0">
                <a:latin typeface="Times New Roman" pitchFamily="18" charset="0"/>
                <a:cs typeface="Times New Roman" pitchFamily="18" charset="0"/>
              </a:rPr>
              <a:t>“desnecessários</a:t>
            </a: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” muitos trabalhadores da terra. 	</a:t>
            </a:r>
          </a:p>
          <a:p>
            <a:pPr algn="just">
              <a:buNone/>
            </a:pPr>
            <a:endParaRPr lang="pt-BR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	Mais do que a gênese de uma classe de trabalhadores rurais, positivamente incluída na sociedade, as novas formas de inserção social, que se consolidam com a expulsão de colonos e moradores das grandes propriedades, geram “</a:t>
            </a:r>
            <a:r>
              <a:rPr lang="pt-BR" sz="9600" b="1" dirty="0" smtClean="0">
                <a:latin typeface="Times New Roman" pitchFamily="18" charset="0"/>
                <a:cs typeface="Times New Roman" pitchFamily="18" charset="0"/>
              </a:rPr>
              <a:t>clandestinos</a:t>
            </a: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” (</a:t>
            </a:r>
            <a:r>
              <a:rPr lang="pt-BR" sz="8000" dirty="0" smtClean="0">
                <a:latin typeface="Times New Roman" pitchFamily="18" charset="0"/>
                <a:cs typeface="Times New Roman" pitchFamily="18" charset="0"/>
              </a:rPr>
              <a:t>SIGAUD, 1979, p. 129</a:t>
            </a: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pPr algn="just">
              <a:buNone/>
            </a:pPr>
            <a:endParaRPr lang="pt-BR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	cujas condições de vida correspondem à vivência de “</a:t>
            </a:r>
            <a:r>
              <a:rPr lang="pt-BR" sz="9600" b="1" dirty="0" smtClean="0">
                <a:latin typeface="Times New Roman" pitchFamily="18" charset="0"/>
                <a:cs typeface="Times New Roman" pitchFamily="18" charset="0"/>
              </a:rPr>
              <a:t>uma situação de extrema miserabilidade</a:t>
            </a: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”. (</a:t>
            </a:r>
            <a:r>
              <a:rPr lang="pt-BR" sz="8000" dirty="0" smtClean="0">
                <a:latin typeface="Times New Roman" pitchFamily="18" charset="0"/>
                <a:cs typeface="Times New Roman" pitchFamily="18" charset="0"/>
              </a:rPr>
              <a:t>D’INCAO E MELLO, 1976, p. 136).</a:t>
            </a:r>
          </a:p>
          <a:p>
            <a:pPr algn="just">
              <a:buNone/>
            </a:pPr>
            <a:endParaRPr lang="pt-BR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endParaRPr lang="pt-BR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pt-BR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27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pt-BR" sz="2700" b="1" dirty="0" smtClean="0">
                <a:latin typeface="Times New Roman" pitchFamily="18" charset="0"/>
                <a:cs typeface="Times New Roman" pitchFamily="18" charset="0"/>
              </a:rPr>
              <a:t>2. Agricultores </a:t>
            </a:r>
            <a:r>
              <a:rPr lang="pt-BR" sz="2700" b="1" dirty="0">
                <a:latin typeface="Times New Roman" pitchFamily="18" charset="0"/>
                <a:cs typeface="Times New Roman" pitchFamily="18" charset="0"/>
              </a:rPr>
              <a:t>“desnecessários”: a “franja periférica” dos agricultores familiares.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 partir do final dos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anos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1980: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processo de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redemocratização:</a:t>
            </a:r>
          </a:p>
          <a:p>
            <a:pPr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- Com a nova Constituição e a legislação subsequente:</a:t>
            </a:r>
          </a:p>
          <a:p>
            <a:pPr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	-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reconhecimento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de outras formas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sociais de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agricultura,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não dominantes</a:t>
            </a:r>
          </a:p>
          <a:p>
            <a:pPr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- a definição de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novas </a:t>
            </a: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políticas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de apoio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destinadas a estas formas.   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2700" dirty="0" smtClean="0">
                <a:latin typeface="Times New Roman" pitchFamily="18" charset="0"/>
                <a:cs typeface="Times New Roman" pitchFamily="18" charset="0"/>
              </a:rPr>
              <a:t>Consagração da categoria “agricultura familiar”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dirty="0" smtClean="0">
                <a:latin typeface="Times New Roman" pitchFamily="18" charset="0"/>
                <a:cs typeface="Times New Roman" pitchFamily="18" charset="0"/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O PRONAF representou um salto significativo em relação às políticas anteriormente praticadas, na medida em que afirmou o reconhecimento da condição de agricultor e da contribuição essencial para a sociedade, daqueles que até então eram tidos apenas como pequenos, de baixa renda ou de subsistência.</a:t>
            </a:r>
          </a:p>
          <a:p>
            <a:pPr algn="just">
              <a:spcBef>
                <a:spcPts val="0"/>
              </a:spcBef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Questão: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como compreender a diversidade interna que caracteriza o amplo conjunto da agricultura familiar?</a:t>
            </a:r>
          </a:p>
          <a:p>
            <a:pPr algn="just">
              <a:spcBef>
                <a:spcPts val="0"/>
              </a:spcBef>
              <a:buNone/>
            </a:pPr>
            <a:endParaRPr lang="pt-BR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Pesquisa FAO/INCRA (1995): tipologia.</a:t>
            </a:r>
          </a:p>
          <a:p>
            <a:pPr algn="just">
              <a:buNone/>
            </a:pP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ritério de estratificação: renda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monetária bruta do estabelecimento, medida em salários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mínimos</a:t>
            </a: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Estimativas: 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Sobre 7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milhões de estabelecimentos, quatro categorias: </a:t>
            </a:r>
          </a:p>
          <a:p>
            <a:pPr lvl="0"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patronal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, abrangendo 500 mil estabelecimentos (7,1% do 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>
              <a:buNone/>
            </a:pP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      total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dos estabelecimentos do país);</a:t>
            </a:r>
          </a:p>
          <a:p>
            <a:pPr lvl="0"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familiar </a:t>
            </a: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consolidada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, abarcando 1,5 milhão (21,5%); </a:t>
            </a:r>
          </a:p>
          <a:p>
            <a:pPr lvl="0"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- 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transição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, correspondente a 2,5 milhões (35,7%)</a:t>
            </a:r>
          </a:p>
          <a:p>
            <a:pPr lvl="0"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periférica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, somando 2,5 milhões de unidades produtivas (35,7%).</a:t>
            </a:r>
          </a:p>
          <a:p>
            <a:pPr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pt-BR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Estes estabelecimentos “periféricos” não poderiam ser tratados como unidades de produção. </a:t>
            </a:r>
          </a:p>
          <a:p>
            <a:pPr algn="just"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São marginais à estrutura produtiva do setor agrícola.</a:t>
            </a:r>
          </a:p>
          <a:p>
            <a:pPr algn="just"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Outros autores: qualificativos semelhantes: franja periférica”, “conjunto marginal de estabelecimentos” “estabelecimentos de terceira categoria” e “desvalidos”.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pt-BR" dirty="0" smtClean="0"/>
              <a:t>	N</a:t>
            </a: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ão podem ser considerados sequer como </a:t>
            </a:r>
            <a:r>
              <a:rPr lang="pt-BR" sz="2600" u="sng" dirty="0" smtClean="0">
                <a:latin typeface="Times New Roman" pitchFamily="18" charset="0"/>
                <a:cs typeface="Times New Roman" pitchFamily="18" charset="0"/>
              </a:rPr>
              <a:t>produtores de baixa renda</a:t>
            </a: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, visto que a renda monetária proveniente da produção agropecuária é inexpressiva, negativa ou inexistente.  </a:t>
            </a:r>
          </a:p>
          <a:p>
            <a:pPr algn="just">
              <a:buNone/>
            </a:pPr>
            <a:endParaRPr lang="pt-BR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	Sua sobrevivência seria assegurada por ocupações temporárias e precárias e os seus estabelecimentos constituíam mais locais de residência de uma </a:t>
            </a:r>
            <a:r>
              <a:rPr lang="pt-BR" sz="2600" dirty="0" err="1" smtClean="0">
                <a:latin typeface="Times New Roman" pitchFamily="18" charset="0"/>
                <a:cs typeface="Times New Roman" pitchFamily="18" charset="0"/>
              </a:rPr>
              <a:t>mão-de-obra</a:t>
            </a: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 desempregada, sem o caráter de empreendimento agropecuário. </a:t>
            </a:r>
            <a:br>
              <a:rPr lang="pt-BR" sz="2600" dirty="0" smtClean="0">
                <a:latin typeface="Times New Roman" pitchFamily="18" charset="0"/>
                <a:cs typeface="Times New Roman" pitchFamily="18" charset="0"/>
              </a:rPr>
            </a:br>
            <a:endParaRPr lang="pt-BR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	Diante deste diagnóstico, afirma-se a </a:t>
            </a:r>
            <a:r>
              <a:rPr lang="pt-BR" sz="2600" u="sng" dirty="0" smtClean="0">
                <a:latin typeface="Times New Roman" pitchFamily="18" charset="0"/>
                <a:cs typeface="Times New Roman" pitchFamily="18" charset="0"/>
              </a:rPr>
              <a:t>impotência de medidas de política agrícola</a:t>
            </a: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 para melhorar as condições de vida e de trabalho deste segmento. 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negação da condição de agricultor e da pertinência de instrumentos de política agrícola para atendê-los reiterou, como uma profecia que se auto cumpre, o </a:t>
            </a:r>
            <a:r>
              <a:rPr lang="pt-BR" sz="9600" u="sng" dirty="0">
                <a:latin typeface="Times New Roman" pitchFamily="18" charset="0"/>
                <a:cs typeface="Times New Roman" pitchFamily="18" charset="0"/>
              </a:rPr>
              <a:t>estigma da marginalidade.</a:t>
            </a:r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pt-BR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pt-BR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9600" b="1" dirty="0" smtClean="0">
                <a:latin typeface="Times New Roman" pitchFamily="18" charset="0"/>
                <a:cs typeface="Times New Roman" pitchFamily="18" charset="0"/>
              </a:rPr>
              <a:t>O Pronaf foi implantado em 1995/1996</a:t>
            </a: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pt-BR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	Sem excluir formalmente nenhuma categoria de agricultores familiares, priorizou aquela definida como “em transição”.</a:t>
            </a:r>
          </a:p>
          <a:p>
            <a:pPr algn="just">
              <a:buNone/>
            </a:pPr>
            <a:endParaRPr lang="pt-BR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	Na prática, no entanto, a universalização do crédito seria de difícil concretização para os agricultores familiares.</a:t>
            </a:r>
          </a:p>
          <a:p>
            <a:pPr algn="just">
              <a:buNone/>
            </a:pPr>
            <a:endParaRPr lang="pt-BR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	</a:t>
            </a:r>
            <a:endParaRPr lang="pt-BR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pt-BR" sz="9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pt-BR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O Censo Agropecuário de 1995/96 reiterou a existência de um amplo setor de estabelecimentos familiares. </a:t>
            </a:r>
          </a:p>
          <a:p>
            <a:pPr algn="just">
              <a:buNone/>
            </a:pPr>
            <a:endParaRPr lang="pt-BR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	Produtores descapitalizados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representam 46% dos estabelecimentos familiares</a:t>
            </a: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Critério: a renda total</a:t>
            </a: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Estão incluídos nesta categoria aqueles que apresentavam dificuldades ocasionais ou episódicas, e que por isso tinham com renda monetária negativa . </a:t>
            </a:r>
          </a:p>
          <a:p>
            <a:pPr algn="r">
              <a:buNone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(GUANZIROLI </a:t>
            </a:r>
            <a:r>
              <a:rPr lang="pt-BR" sz="2000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err="1" smtClean="0">
                <a:latin typeface="Times New Roman" pitchFamily="18" charset="0"/>
                <a:cs typeface="Times New Roman" pitchFamily="18" charset="0"/>
              </a:rPr>
              <a:t>alii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, 2001, p. 79)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Recuo inexplicável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: na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legislação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e na elaboração das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estatísticas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oficiais.</a:t>
            </a:r>
            <a:br>
              <a:rPr lang="pt-BR" sz="2400" dirty="0" smtClean="0">
                <a:latin typeface="Times New Roman" pitchFamily="18" charset="0"/>
                <a:cs typeface="Times New Roman" pitchFamily="18" charset="0"/>
              </a:rPr>
            </a:b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AutoNum type="alphaLcPeriod"/>
            </a:pPr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Lei da Agricultura familiar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. Art. 3</a:t>
            </a:r>
            <a:r>
              <a:rPr lang="pt-BR" sz="2400" u="sng" baseline="30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  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Dentre os requisitos para ser considerado agricultor 	familiar:</a:t>
            </a:r>
          </a:p>
          <a:p>
            <a:pPr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	II – tenha renda familiar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predominantemente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originada 	de atividades econômicas vinculadas ao próprio 	estabelecimento ou empreendimento</a:t>
            </a:r>
          </a:p>
          <a:p>
            <a:pPr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Censo Agropecuário 2006.  Seguiu a lei de 2006. </a:t>
            </a:r>
            <a:endParaRPr lang="pt-BR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Correspondem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a menos de 100 mil, de um total de 792 mil dos que declararam atividades fora do seu estabelecimento </a:t>
            </a:r>
          </a:p>
          <a:p>
            <a:pPr>
              <a:buNone/>
            </a:pP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Exclusão </a:t>
            </a: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destes agricultores do universo da agricultura familiar. 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Normas do Pronaf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, em vigor, estabeleceram que os rendimentos internos devem corresponder a no mínimo 50% da renda bruta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familiar. </a:t>
            </a:r>
          </a:p>
          <a:p>
            <a:pPr marL="0" indent="0" algn="just"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790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Independentemente da dimensão numérica, no entanto, parece evidente que esta exclusão prejudica a compreensão plena da diversidade interna da agricultura familiar. </a:t>
            </a: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Vários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fatores podem explicar a superioridade dos rendimentos externos. Basta, por exemplo, que dois idosos da família recebam a aposentadoria rural, para que a balança penda para este lado. </a:t>
            </a: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É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preciso considerar, no entanto, que este fato não anula a centralidade do estabelecimento produtivo para as estratégias de reprodução familiar. </a:t>
            </a: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Mais 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uma vez, o que está em questão é a concepção de agricultor e a forma de apreender sua lógica de funcionamento. 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8713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2011, o inciso da lei da agricultura familiar, acima referido, foi </a:t>
            </a: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alterado pela Lei </a:t>
            </a: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nº 12.512, de </a:t>
            </a: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2011, passando </a:t>
            </a: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a ter a seguinte redação: </a:t>
            </a:r>
            <a:endParaRPr lang="pt-BR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t-BR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Art</a:t>
            </a: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. 39. O art. 3º da Lei nº 11.326, de 24 de julho de 2006, passa a vigorar com a seguinte redação:</a:t>
            </a:r>
          </a:p>
          <a:p>
            <a:pPr>
              <a:buNone/>
            </a:pP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	"Art. 3º:</a:t>
            </a:r>
          </a:p>
          <a:p>
            <a:pPr>
              <a:buNone/>
            </a:pP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	III - tenha </a:t>
            </a:r>
            <a:r>
              <a:rPr lang="pt-BR" sz="2600" b="1" dirty="0">
                <a:latin typeface="Times New Roman" pitchFamily="18" charset="0"/>
                <a:cs typeface="Times New Roman" pitchFamily="18" charset="0"/>
              </a:rPr>
              <a:t>percentual mínimo da renda familiar</a:t>
            </a:r>
            <a:r>
              <a:rPr lang="pt-BR" sz="2600" dirty="0">
                <a:latin typeface="Times New Roman" pitchFamily="18" charset="0"/>
                <a:cs typeface="Times New Roman" pitchFamily="18" charset="0"/>
              </a:rPr>
              <a:t> originada de atividades econômicas do seu estabelecimento ou empreendimento, na forma definida pelo Poder Executivo</a:t>
            </a: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Tarde demais para o Censo, mas muito importante para o encaminhamento das políticas públicas subsequentes.</a:t>
            </a:r>
          </a:p>
          <a:p>
            <a:pPr marL="0" indent="0"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538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3. Os “pobres do campo” nos  Programas de Desenvolvimento Territorial.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Em 2003: implantação dos programas territoriais no âmbito do MDA.  </a:t>
            </a:r>
          </a:p>
          <a:p>
            <a:pPr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Salto qualitativo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/>
              <a:t>	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Esses territórios são frágeis e concentram pobreza, pois foram abandonados no século XX, quando o Brasil privilegiou investimentos nos grandes centros urbanos, na ânsia de se tornar potência industrial no âmbito mundial. [...] O hiato entre o Brasil urbano e a grande maioria dos Territórios rurais é uma herança do processo de desenvolvimento herdado.   </a:t>
            </a:r>
          </a:p>
          <a:p>
            <a:pPr algn="r">
              <a:buNone/>
            </a:pP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(ARAÚJO, 2010, p. 204).</a:t>
            </a:r>
          </a:p>
          <a:p>
            <a:pPr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AutoNum type="alphaLcPeriod"/>
            </a:pPr>
            <a:r>
              <a:rPr lang="pt-BR" sz="2400" u="sng" dirty="0" smtClean="0">
                <a:latin typeface="Times New Roman" pitchFamily="18" charset="0"/>
                <a:cs typeface="Times New Roman" pitchFamily="18" charset="0"/>
              </a:rPr>
              <a:t>Mudança de linguagem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: a referência aos “pobres do campo” substitui em larga medida as expressões “periféricos”, “desvalidos” e “marginais”. </a:t>
            </a:r>
          </a:p>
          <a:p>
            <a:pPr marL="457200" indent="-457200"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pt-BR" sz="2400" u="sng" dirty="0" smtClean="0">
                <a:latin typeface="Times New Roman" pitchFamily="18" charset="0"/>
                <a:cs typeface="Times New Roman" pitchFamily="18" charset="0"/>
              </a:rPr>
              <a:t>Mudança política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: mais do que uma mudança de linguagem, a “franja periférica” passa a ser definida como o próprio público alvo dos programas territoriais, a quem se reconhece, claramente, a condição de agricultor familiar e se destina o apoio às atividades produtivas agrícolas.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Apesar de manter as </a:t>
            </a:r>
            <a:r>
              <a:rPr lang="pt-BR" sz="2400" u="sng" dirty="0" smtClean="0">
                <a:latin typeface="Times New Roman" pitchFamily="18" charset="0"/>
                <a:cs typeface="Times New Roman" pitchFamily="18" charset="0"/>
              </a:rPr>
              <a:t>categorias de renda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como elemento distintivo dos grupos de beneficiários do Pronaf, os programas territoriais levam em consideração a diversidade de situações que os caracterizam: assentados, comunidades tradicionais, agricultores familiares de comunidades rurais, mulheres, jovens, etc. </a:t>
            </a: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O crédito rural está associado a outras políticas, que procuram apreender a complexidade da situação dos agricultores pobres. 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Debate: a natureza da 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inclusão produtiva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 suas implicações para a superação da pobreza. </a:t>
            </a:r>
          </a:p>
          <a:p>
            <a:pPr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Se a referência à categoria “franja periférica” aponta para a perda de substância da condição de agricultores, a de “pobres do campo” supõe que a superação deste estado de pobreza deve ser buscada através das mais diversas atividades </a:t>
            </a:r>
            <a:r>
              <a:rPr lang="pt-BR" sz="2400" dirty="0" err="1" smtClean="0">
                <a:latin typeface="Times New Roman" pitchFamily="18" charset="0"/>
                <a:cs typeface="Times New Roman" pitchFamily="18" charset="0"/>
              </a:rPr>
              <a:t>não-agrícolas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, sem necessariamente o respaldo da centralidade da unidade de produção familiar. 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Assim como a condição de pobreza não se esgota na reduzida disponibilidade de renda monetária, expressa na relação dólar por dia, a superação da pobreza não se esgota na simples distribuição de crédito aos mais pobres. </a:t>
            </a: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O acesso ao crédito deve estar inserido numa política que considere o indivíduo ou a família que o recebe, não apenas como pobre, mas como </a:t>
            </a:r>
            <a:r>
              <a:rPr lang="pt-BR" sz="2400" u="sng" dirty="0" smtClean="0">
                <a:latin typeface="Times New Roman" pitchFamily="18" charset="0"/>
                <a:cs typeface="Times New Roman" pitchFamily="18" charset="0"/>
              </a:rPr>
              <a:t>um agricultor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que tem potencialidades para assegurar, em melhores condições, a sobrevivência de sua família e participar da produção da riqueza de sua comunidade local.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Admite-se que os indivíduos, de um modo geral, demandam a ser inseridos na sociedade através do reconhecimento de sua condição de trabalhador. </a:t>
            </a: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O lugar que assumem no mundo do trabalho constitui o elemento central que forja a sua própria identidade social. </a:t>
            </a: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Porém, no caso que estamos aqui considerando, não se trata de um trabalho qualquer. </a:t>
            </a:r>
          </a:p>
          <a:p>
            <a:pPr algn="just"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	O que está fortemente em questão, é </a:t>
            </a:r>
            <a:r>
              <a:rPr lang="pt-BR" sz="2400" u="sng" dirty="0">
                <a:latin typeface="Times New Roman" pitchFamily="18" charset="0"/>
                <a:cs typeface="Times New Roman" pitchFamily="18" charset="0"/>
              </a:rPr>
              <a:t>que tipo de trabalho corresponde à inclusão social desse trabalhador em particular</a:t>
            </a:r>
            <a:r>
              <a:rPr lang="pt-BR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A grande maioria dos agricultores antes considerados “periféricos” reivindica o reconhecimento de sua identificação com um tipo de trabalho específico, aquele exercido de forma autônoma, em caráter familiar, através da posse e controle dos meios de produção para isso necessários. </a:t>
            </a: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400" u="sng" dirty="0" smtClean="0">
                <a:latin typeface="Times New Roman" pitchFamily="18" charset="0"/>
                <a:cs typeface="Times New Roman" pitchFamily="18" charset="0"/>
              </a:rPr>
              <a:t>Inclusão social, para os próprios produtores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significa o reconhecimento de sua </a:t>
            </a:r>
            <a:r>
              <a:rPr lang="pt-BR" sz="2400" u="sng" dirty="0" smtClean="0">
                <a:latin typeface="Times New Roman" pitchFamily="18" charset="0"/>
                <a:cs typeface="Times New Roman" pitchFamily="18" charset="0"/>
              </a:rPr>
              <a:t>condição de agricultor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, de suas formas de trabalhar e produzir, cujas potencialidades devem ser apoiadas pelas políticas públicas, inclusive as destinadas à agricultura. </a:t>
            </a:r>
          </a:p>
          <a:p>
            <a:pPr algn="just">
              <a:buNone/>
            </a:pP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2700" b="1" dirty="0" smtClean="0">
                <a:latin typeface="Times New Roman" pitchFamily="18" charset="0"/>
                <a:cs typeface="Times New Roman" pitchFamily="18" charset="0"/>
              </a:rPr>
              <a:t>4. A afirmação de uma agricultura camponesa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	Colocando-se na </a:t>
            </a:r>
            <a:r>
              <a:rPr lang="pt-BR" sz="2400" u="sng" dirty="0" smtClean="0">
                <a:latin typeface="Times New Roman" pitchFamily="18" charset="0"/>
                <a:cs typeface="Times New Roman" pitchFamily="18" charset="0"/>
              </a:rPr>
              <a:t>perspectiva dos sujeitos analisados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, e não daquela ditada pelas regras do mercado: </a:t>
            </a:r>
          </a:p>
          <a:p>
            <a:pPr marL="457200" indent="-457200" algn="just">
              <a:buAutoNum type="alphaLcPeriod"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Os agricultores familiares considerados “em transição” e “periféricos” não hesitam em se definir como agricultores, em suas práticas presentes e em seus projetos de futuro.  </a:t>
            </a: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b. Eles têm uma experiência acumulada de estratégias e de práticas sociais, que revelam sua capacidade de sobreviver, enfrentando situações de grande precariedade.</a:t>
            </a: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c. Para eles, a produção para o próprio consumo ou para o consumo interno do seu estabelecimento é uma prática que os legitimam como agricultores familiares. 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c. Apesar da forma subordinada e precária, sua inserção nos mercados agropecuários é reivindicada como um elemento central de suas estratégias produtivas. </a:t>
            </a: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d. Se o trabalho fora do sítio familiar se impõe como uma necessidade para complementar a renda ou para encaminhar profissionalmente os filhos, ele não é percebido em contradição com as atividades agrícolas, porém, de modo articulado a essas, sob a forma de um sistema de atividades familiar.</a:t>
            </a: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e. O trabalho externo da família, que não é uma experiência exclusiva dos agricultores “periféricos”, ao contrário de corresponder a uma perda de substância da condição de agricultor, é, na grande maioria dos casos, a condição primeira para a sua permanência no campo.</a:t>
            </a:r>
            <a:endParaRPr lang="pt-B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2400" dirty="0" smtClean="0"/>
              <a:t> 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A incorporação do </a:t>
            </a:r>
            <a:r>
              <a:rPr lang="pt-BR" sz="2400" b="1" u="sng" dirty="0" smtClean="0">
                <a:latin typeface="Times New Roman" pitchFamily="18" charset="0"/>
                <a:cs typeface="Times New Roman" pitchFamily="18" charset="0"/>
              </a:rPr>
              <a:t>conceito de “camponês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” permite superar o que ainda resta de viés operacional no tratamento aos “pobres do campo”.</a:t>
            </a: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400" dirty="0" smtClean="0"/>
              <a:t>	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Trata-se de justificar a opção política de oferecer apoio às demandas produtivas desses agricultores mais </a:t>
            </a:r>
            <a:r>
              <a:rPr lang="pt-BR" sz="2400" dirty="0" err="1" smtClean="0">
                <a:latin typeface="Times New Roman" pitchFamily="18" charset="0"/>
                <a:cs typeface="Times New Roman" pitchFamily="18" charset="0"/>
              </a:rPr>
              <a:t>precarizados</a:t>
            </a:r>
            <a:r>
              <a:rPr lang="pt-BR" sz="2400" dirty="0" smtClean="0">
                <a:latin typeface="Times New Roman" pitchFamily="18" charset="0"/>
                <a:cs typeface="Times New Roman" pitchFamily="18" charset="0"/>
              </a:rPr>
              <a:t>, que vivem hoje o pior dos dois mundos: como não são considerados produtores, acena-se com a possibilidade de acesso a empregos não agrícolas, frequentemente não rurais, os quais, por sua vez, são reduzidos ou mesmo inexistentes na maioria dos pequenos municípios e raramente são objetos de políticas específicas.  </a:t>
            </a: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pt-BR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t-BR" sz="2600" b="1" dirty="0" smtClean="0">
                <a:latin typeface="Times New Roman" pitchFamily="18" charset="0"/>
                <a:cs typeface="Times New Roman" pitchFamily="18" charset="0"/>
              </a:rPr>
              <a:t>Conclusões</a:t>
            </a:r>
            <a:endParaRPr lang="pt-BR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1. É preciso (re)problematizar a diferenciação interna do amplo setor da agricultura familiar, não mais para marginalizar ou excluir alguns de seus tipos, mas para reconhecer suas particularidades e adequar as políticas públicas às suas demandas e necessidades.  </a:t>
            </a:r>
          </a:p>
          <a:p>
            <a:pPr algn="just">
              <a:buNone/>
            </a:pP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2. O tema da </a:t>
            </a:r>
            <a:r>
              <a:rPr lang="pt-BR" sz="2600" b="1" dirty="0" smtClean="0">
                <a:latin typeface="Times New Roman" pitchFamily="18" charset="0"/>
                <a:cs typeface="Times New Roman" pitchFamily="18" charset="0"/>
              </a:rPr>
              <a:t>inclusão produtiva </a:t>
            </a:r>
            <a:r>
              <a:rPr lang="pt-BR" sz="2600" dirty="0" smtClean="0">
                <a:latin typeface="Times New Roman" pitchFamily="18" charset="0"/>
                <a:cs typeface="Times New Roman" pitchFamily="18" charset="0"/>
              </a:rPr>
              <a:t>assume hoje uma grande importância. Cabe aos pesquisadores e aos responsáveis pelas políticas públicas, aprofunda-lo, a partir de um quadro de referências apropriado e levando em consideração os conhecimentos já acumulados sobre as estratégias e práticas dos agricultores.  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Referências</a:t>
            </a:r>
            <a:endParaRPr lang="pt-B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 smtClean="0"/>
              <a:t>	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ARAÚJO, Tânia </a:t>
            </a:r>
            <a:r>
              <a:rPr lang="pt-BR" sz="7200" dirty="0" err="1" smtClean="0">
                <a:latin typeface="Times New Roman" pitchFamily="18" charset="0"/>
                <a:cs typeface="Times New Roman" pitchFamily="18" charset="0"/>
              </a:rPr>
              <a:t>Bacelar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 de. Pensando o futuro das políticas de desenvolvimento territorial no Brasil. In: IICA. </a:t>
            </a:r>
            <a:r>
              <a:rPr lang="pt-BR" sz="7200" i="1" dirty="0" smtClean="0">
                <a:latin typeface="Times New Roman" pitchFamily="18" charset="0"/>
                <a:cs typeface="Times New Roman" pitchFamily="18" charset="0"/>
              </a:rPr>
              <a:t>Políticas de desenvolvimento territorial rural no Brasil: avanços e desafios. 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Por </a:t>
            </a:r>
            <a:r>
              <a:rPr lang="pt-BR" sz="7200" dirty="0" err="1" smtClean="0">
                <a:latin typeface="Times New Roman" pitchFamily="18" charset="0"/>
                <a:cs typeface="Times New Roman" pitchFamily="18" charset="0"/>
              </a:rPr>
              <a:t>Arilson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7200" dirty="0" err="1" smtClean="0">
                <a:latin typeface="Times New Roman" pitchFamily="18" charset="0"/>
                <a:cs typeface="Times New Roman" pitchFamily="18" charset="0"/>
              </a:rPr>
              <a:t>Favareto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7200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7200" dirty="0" err="1" smtClean="0">
                <a:latin typeface="Times New Roman" pitchFamily="18" charset="0"/>
                <a:cs typeface="Times New Roman" pitchFamily="18" charset="0"/>
              </a:rPr>
              <a:t>alii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pt-BR" sz="7200" dirty="0" err="1" smtClean="0">
                <a:latin typeface="Times New Roman" pitchFamily="18" charset="0"/>
                <a:cs typeface="Times New Roman" pitchFamily="18" charset="0"/>
              </a:rPr>
              <a:t>Coords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pt-BR" sz="7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Brasília, 2010, pp. 197-217.</a:t>
            </a:r>
            <a:r>
              <a:rPr lang="pt-BR" sz="72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Série Desenvolvimento Rural Sustentável, 12. </a:t>
            </a:r>
            <a:endParaRPr lang="fr-FR" sz="7200" dirty="0">
              <a:latin typeface="Times New Roman" pitchFamily="18" charset="0"/>
              <a:cs typeface="Times New Roman" pitchFamily="18" charset="0"/>
            </a:endParaRPr>
          </a:p>
          <a:p>
            <a:pPr indent="-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7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fr-FR" sz="7200" dirty="0">
                <a:latin typeface="Times New Roman" pitchFamily="18" charset="0"/>
                <a:cs typeface="Times New Roman" pitchFamily="18" charset="0"/>
              </a:rPr>
              <a:t>CASTEL, Robert. </a:t>
            </a:r>
            <a:r>
              <a:rPr lang="fr-FR" sz="7200" i="1" dirty="0">
                <a:latin typeface="Times New Roman" pitchFamily="18" charset="0"/>
                <a:cs typeface="Times New Roman" pitchFamily="18" charset="0"/>
              </a:rPr>
              <a:t>Les métamorphoses de la question sociale; une chronique du salariat. </a:t>
            </a:r>
            <a:r>
              <a:rPr lang="pt-BR" sz="7200" dirty="0">
                <a:latin typeface="Times New Roman" pitchFamily="18" charset="0"/>
                <a:cs typeface="Times New Roman" pitchFamily="18" charset="0"/>
              </a:rPr>
              <a:t>Paris, Gallimard, 1995. D’INCAO E MELLO, Maria Conceição. </a:t>
            </a:r>
            <a:r>
              <a:rPr lang="pt-BR" sz="7200" i="1" dirty="0">
                <a:latin typeface="Times New Roman" pitchFamily="18" charset="0"/>
                <a:cs typeface="Times New Roman" pitchFamily="18" charset="0"/>
              </a:rPr>
              <a:t>O “</a:t>
            </a:r>
            <a:r>
              <a:rPr lang="pt-BR" sz="7200" i="1" dirty="0" err="1">
                <a:latin typeface="Times New Roman" pitchFamily="18" charset="0"/>
                <a:cs typeface="Times New Roman" pitchFamily="18" charset="0"/>
              </a:rPr>
              <a:t>bóia</a:t>
            </a:r>
            <a:r>
              <a:rPr lang="pt-BR" sz="7200" i="1" dirty="0">
                <a:latin typeface="Times New Roman" pitchFamily="18" charset="0"/>
                <a:cs typeface="Times New Roman" pitchFamily="18" charset="0"/>
              </a:rPr>
              <a:t> fria; acumulação e miséria.</a:t>
            </a:r>
            <a:r>
              <a:rPr lang="pt-BR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7200" dirty="0">
                <a:latin typeface="Times New Roman" pitchFamily="18" charset="0"/>
                <a:cs typeface="Times New Roman" pitchFamily="18" charset="0"/>
              </a:rPr>
              <a:t>4ª ed. Petrópolis, Vozes, 1976. </a:t>
            </a:r>
          </a:p>
          <a:p>
            <a:pPr indent="-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9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7200" dirty="0">
                <a:latin typeface="Times New Roman" pitchFamily="18" charset="0"/>
                <a:cs typeface="Times New Roman" pitchFamily="18" charset="0"/>
              </a:rPr>
              <a:t>DEL GROSSI, Mauro Eduardo; MARQUES, </a:t>
            </a:r>
            <a:r>
              <a:rPr lang="pt-BR" sz="7200" dirty="0" err="1" smtClean="0">
                <a:latin typeface="Times New Roman" pitchFamily="18" charset="0"/>
                <a:cs typeface="Times New Roman" pitchFamily="18" charset="0"/>
              </a:rPr>
              <a:t>Vicent</a:t>
            </a:r>
            <a:r>
              <a:rPr lang="fr-FR" sz="72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pt-BR" sz="7200" dirty="0">
                <a:latin typeface="Times New Roman" pitchFamily="18" charset="0"/>
                <a:cs typeface="Times New Roman" pitchFamily="18" charset="0"/>
              </a:rPr>
              <a:t>. M. de Azevedo. Agricultura familiar no censo agropecuário 2006: o marco legal e as opções para sua  identificação. </a:t>
            </a:r>
            <a:r>
              <a:rPr lang="pt-BR" sz="7200" i="1" dirty="0">
                <a:latin typeface="Times New Roman" pitchFamily="18" charset="0"/>
                <a:cs typeface="Times New Roman" pitchFamily="18" charset="0"/>
              </a:rPr>
              <a:t>Estudos Sociedade e Agricultura</a:t>
            </a:r>
            <a:r>
              <a:rPr lang="pt-BR" sz="7200" dirty="0">
                <a:latin typeface="Times New Roman" pitchFamily="18" charset="0"/>
                <a:cs typeface="Times New Roman" pitchFamily="18" charset="0"/>
              </a:rPr>
              <a:t>, Rio de Janeiro, vol. 18, nº 1, 2010, pp. 127-157.</a:t>
            </a:r>
          </a:p>
          <a:p>
            <a:pPr algn="just">
              <a:buNone/>
            </a:pP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	FAO/INCRA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pt-BR" sz="7200" i="1" dirty="0" smtClean="0">
                <a:latin typeface="Times New Roman" pitchFamily="18" charset="0"/>
                <a:cs typeface="Times New Roman" pitchFamily="18" charset="0"/>
              </a:rPr>
              <a:t>Diretrizes de política agrária e desenvolvimento sustentável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. Versão Resumida do Relatório final do Projeto UTF/BRA/036. Segunda Versão, março de 2005.</a:t>
            </a:r>
          </a:p>
          <a:p>
            <a:pPr algn="just">
              <a:buNone/>
            </a:pPr>
            <a:r>
              <a:rPr lang="pt-BR" sz="9600" dirty="0" smtClean="0">
                <a:latin typeface="Times New Roman" pitchFamily="18" charset="0"/>
                <a:cs typeface="Times New Roman" pitchFamily="18" charset="0"/>
              </a:rPr>
              <a:t>	 </a:t>
            </a:r>
          </a:p>
          <a:p>
            <a:pPr algn="just">
              <a:buNone/>
            </a:pPr>
            <a:r>
              <a:rPr lang="pt-BR" sz="7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pt-BR" dirty="0" smtClean="0"/>
              <a:t>	</a:t>
            </a:r>
            <a:endParaRPr lang="pt-BR" sz="9600" dirty="0" smtClean="0"/>
          </a:p>
          <a:p>
            <a:pPr algn="just">
              <a:buNone/>
            </a:pPr>
            <a:r>
              <a:rPr lang="pt-BR" sz="9600" dirty="0" smtClean="0"/>
              <a:t>	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HELFAND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, Steven M.; PEREIRA, Vanessa da Fonseca. Determinantes da pobreza rural e implicações para as políticas públicas no Brasil. IN: IICA.  </a:t>
            </a:r>
            <a:r>
              <a:rPr lang="pt-BR" sz="7200" i="1" dirty="0" smtClean="0">
                <a:latin typeface="Times New Roman" pitchFamily="18" charset="0"/>
                <a:cs typeface="Times New Roman" pitchFamily="18" charset="0"/>
              </a:rPr>
              <a:t>A Nova cara da pobreza rural; desafios para as políticas públicas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. Por BUAINAIN, Antônio Márcio </a:t>
            </a:r>
            <a:r>
              <a:rPr lang="pt-BR" sz="7200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7200" dirty="0" err="1" smtClean="0">
                <a:latin typeface="Times New Roman" pitchFamily="18" charset="0"/>
                <a:cs typeface="Times New Roman" pitchFamily="18" charset="0"/>
              </a:rPr>
              <a:t>alii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pt-BR" sz="7200" dirty="0" err="1" smtClean="0">
                <a:latin typeface="Times New Roman" pitchFamily="18" charset="0"/>
                <a:cs typeface="Times New Roman" pitchFamily="18" charset="0"/>
              </a:rPr>
              <a:t>orgs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) Brasília, 2012, pp. 121-159. Série Desenvolvimento Rural Sustentável, 16. </a:t>
            </a:r>
          </a:p>
          <a:p>
            <a:pPr algn="just">
              <a:buNone/>
            </a:pP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	IBGE. Censo Agropecuário de 2006. </a:t>
            </a:r>
            <a:r>
              <a:rPr lang="pt-BR" sz="7200" i="1" dirty="0" smtClean="0">
                <a:latin typeface="Times New Roman" pitchFamily="18" charset="0"/>
                <a:cs typeface="Times New Roman" pitchFamily="18" charset="0"/>
              </a:rPr>
              <a:t>Agricultura familiar; primeiros resultados </a:t>
            </a:r>
            <a:r>
              <a:rPr lang="pt-BR" sz="7200" dirty="0" smtClean="0">
                <a:latin typeface="Times New Roman" pitchFamily="18" charset="0"/>
                <a:cs typeface="Times New Roman" pitchFamily="18" charset="0"/>
              </a:rPr>
              <a:t>Brasil, Grandes Regiões e Unidades da Federação. </a:t>
            </a:r>
            <a:r>
              <a:rPr lang="fr-FR" sz="7200" dirty="0" smtClean="0">
                <a:latin typeface="Times New Roman" pitchFamily="18" charset="0"/>
                <a:cs typeface="Times New Roman" pitchFamily="18" charset="0"/>
              </a:rPr>
              <a:t>Rio de Janeiro, 2009</a:t>
            </a:r>
            <a:r>
              <a:rPr lang="fr-FR" sz="7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t-BR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fr-FR" sz="7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fr-FR" sz="7200" dirty="0">
                <a:latin typeface="Times New Roman" pitchFamily="18" charset="0"/>
                <a:cs typeface="Times New Roman" pitchFamily="18" charset="0"/>
              </a:rPr>
              <a:t>JOLLIVET, Marcel. (2001), </a:t>
            </a:r>
            <a:r>
              <a:rPr lang="fr-FR" sz="7200" i="1" dirty="0">
                <a:latin typeface="Times New Roman" pitchFamily="18" charset="0"/>
                <a:cs typeface="Times New Roman" pitchFamily="18" charset="0"/>
              </a:rPr>
              <a:t>Pour une sicence sociale à travers champs; paysannerie, capitalisme (France XXe Siècle)</a:t>
            </a:r>
            <a:r>
              <a:rPr lang="fr-FR" sz="7200" dirty="0">
                <a:latin typeface="Times New Roman" pitchFamily="18" charset="0"/>
                <a:cs typeface="Times New Roman" pitchFamily="18" charset="0"/>
              </a:rPr>
              <a:t>, Paris, Arguments. </a:t>
            </a:r>
          </a:p>
          <a:p>
            <a:pPr algn="just">
              <a:buNone/>
            </a:pPr>
            <a:r>
              <a:rPr lang="fr-FR" sz="7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pt-BR" sz="7200" dirty="0">
                <a:latin typeface="Times New Roman" pitchFamily="18" charset="0"/>
                <a:cs typeface="Times New Roman" pitchFamily="18" charset="0"/>
              </a:rPr>
              <a:t>MARTINS, José de Souza. </a:t>
            </a:r>
            <a:r>
              <a:rPr lang="pt-BR" sz="7200" i="1" dirty="0">
                <a:latin typeface="Times New Roman" pitchFamily="18" charset="0"/>
                <a:cs typeface="Times New Roman" pitchFamily="18" charset="0"/>
              </a:rPr>
              <a:t>Exclusão social e a nova desigualdade</a:t>
            </a:r>
            <a:r>
              <a:rPr lang="pt-BR" sz="7200" dirty="0">
                <a:latin typeface="Times New Roman" pitchFamily="18" charset="0"/>
                <a:cs typeface="Times New Roman" pitchFamily="18" charset="0"/>
              </a:rPr>
              <a:t>. São Paulo, </a:t>
            </a:r>
            <a:r>
              <a:rPr lang="pt-BR" sz="7200" dirty="0" err="1">
                <a:latin typeface="Times New Roman" pitchFamily="18" charset="0"/>
                <a:cs typeface="Times New Roman" pitchFamily="18" charset="0"/>
              </a:rPr>
              <a:t>Paulos</a:t>
            </a:r>
            <a:r>
              <a:rPr lang="pt-BR" sz="7200" dirty="0">
                <a:latin typeface="Times New Roman" pitchFamily="18" charset="0"/>
                <a:cs typeface="Times New Roman" pitchFamily="18" charset="0"/>
              </a:rPr>
              <a:t>, 1997. Coleção Temas de Atualidade. </a:t>
            </a:r>
          </a:p>
          <a:p>
            <a:pPr algn="just">
              <a:buNone/>
            </a:pPr>
            <a:r>
              <a:rPr lang="fr-FR" sz="7200" dirty="0" smtClean="0">
                <a:latin typeface="Times New Roman" pitchFamily="18" charset="0"/>
                <a:cs typeface="Times New Roman" pitchFamily="18" charset="0"/>
              </a:rPr>
              <a:t>	RAHNEMA</a:t>
            </a:r>
            <a:r>
              <a:rPr lang="fr-FR" sz="7200" dirty="0">
                <a:latin typeface="Times New Roman" pitchFamily="18" charset="0"/>
                <a:cs typeface="Times New Roman" pitchFamily="18" charset="0"/>
              </a:rPr>
              <a:t>, Majid. Quand la misere chasse la pauvrété. Paris,  Fayard/Acte Sud, 2003. </a:t>
            </a:r>
            <a:endParaRPr lang="pt-BR" sz="7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7200" dirty="0">
                <a:latin typeface="Times New Roman" pitchFamily="18" charset="0"/>
                <a:cs typeface="Times New Roman" pitchFamily="18" charset="0"/>
              </a:rPr>
              <a:t>	SIGAUD, Lygia. </a:t>
            </a:r>
            <a:r>
              <a:rPr lang="pt-BR" sz="7200" i="1" dirty="0">
                <a:latin typeface="Times New Roman" pitchFamily="18" charset="0"/>
                <a:cs typeface="Times New Roman" pitchFamily="18" charset="0"/>
              </a:rPr>
              <a:t>Os clandestinos e os direitos: estudo sobre trabalhadores da cana-de-açúcar de Pernambuco.</a:t>
            </a:r>
            <a:r>
              <a:rPr lang="pt-BR" sz="7200" dirty="0">
                <a:latin typeface="Times New Roman" pitchFamily="18" charset="0"/>
                <a:cs typeface="Times New Roman" pitchFamily="18" charset="0"/>
              </a:rPr>
              <a:t> São Paulo, Duas Cidades, 1979. (História e Sociedade).</a:t>
            </a:r>
            <a:endParaRPr lang="pt-BR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pt-BR" sz="72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pt-BR" sz="7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pt-BR" sz="7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727</Words>
  <Application>Microsoft Office PowerPoint</Application>
  <PresentationFormat>Apresentação na tela (4:3)</PresentationFormat>
  <Paragraphs>195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3" baseType="lpstr">
      <vt:lpstr>Tema do Office</vt:lpstr>
      <vt:lpstr>        </vt:lpstr>
      <vt:lpstr>Apresentação do PowerPoint</vt:lpstr>
      <vt:lpstr>    </vt:lpstr>
      <vt:lpstr>Apresentação do PowerPoint</vt:lpstr>
      <vt:lpstr> Quatro partes:  </vt:lpstr>
      <vt:lpstr>1. Exclusão Social e Pobreza: para além da quantidade de dinheiro</vt:lpstr>
      <vt:lpstr>Apresentação do PowerPoint</vt:lpstr>
      <vt:lpstr>  2. Agricultores “desnecessários”: a “franja periférica” dos agricultores familiares.  </vt:lpstr>
      <vt:lpstr> Consagração da categoria “agricultura familiar”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Recuo inexplicável: na legislação e na elaboração das estatísticas oficiais. </vt:lpstr>
      <vt:lpstr>Apresentação do PowerPoint</vt:lpstr>
      <vt:lpstr>Apresentação do PowerPoint</vt:lpstr>
      <vt:lpstr>Apresentação do PowerPoint</vt:lpstr>
      <vt:lpstr>3. Os “pobres do campo” nos  Programas de Desenvolvimento Territorial.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4. A afirmação de uma agricultura camponesa </vt:lpstr>
      <vt:lpstr>Apresentação do PowerPoint</vt:lpstr>
      <vt:lpstr>Apresentação do PowerPoint</vt:lpstr>
      <vt:lpstr>Apresentação do PowerPoint</vt:lpstr>
      <vt:lpstr>Apresentação do PowerPoint</vt:lpstr>
      <vt:lpstr>Referências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       </dc:title>
  <dc:creator>Nazaré</dc:creator>
  <cp:lastModifiedBy>Nazareth Wanderley</cp:lastModifiedBy>
  <cp:revision>91</cp:revision>
  <dcterms:created xsi:type="dcterms:W3CDTF">2014-10-25T20:33:14Z</dcterms:created>
  <dcterms:modified xsi:type="dcterms:W3CDTF">2014-11-02T19:47:31Z</dcterms:modified>
</cp:coreProperties>
</file>